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76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</p:sldIdLst>
  <p:sldSz cx="9144000" cy="5143500" type="screen16x9"/>
  <p:notesSz cx="6858000" cy="9144000"/>
  <p:embeddedFontLst>
    <p:embeddedFont>
      <p:font typeface="Lato" panose="020F0502020204030203" pitchFamily="34" charset="77"/>
      <p:regular r:id="rId77"/>
      <p:bold r:id="rId78"/>
      <p:italic r:id="rId79"/>
      <p:boldItalic r:id="rId80"/>
    </p:embeddedFont>
    <p:embeddedFont>
      <p:font typeface="Lato Light" panose="020F0302020204030203" pitchFamily="34" charset="77"/>
      <p:regular r:id="rId81"/>
      <p:bold r:id="rId82"/>
      <p:italic r:id="rId83"/>
      <p:boldItalic r:id="rId8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56" d="100"/>
          <a:sy n="156" d="100"/>
        </p:scale>
        <p:origin x="808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8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3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4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7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1314b9e047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1314b9e047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1314b9e047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1314b9e047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314b9e047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314b9e047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314b9e047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1314b9e047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1314b9e047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1314b9e047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2d6b0ea7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12d6b0ea7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314b9e047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1314b9e047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metric is just something that we use to measure something, and there are a number of different metrics that make sense in scheduling.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1314b9e047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1314b9e047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metric is just something that we use to measure something, and there are a number of different metrics that make sense in scheduling.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12d6b0ea7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12d6b0ea7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metric is just something that we use to measure something, and there are a number of different metrics that make sense in scheduling.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314b9e04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1314b9e04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metric is just something that we use to measure something, and there are a number of different metrics that make sense in scheduling.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2d6b0ea7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12d6b0ea7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314b9e047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1314b9e047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metric is just something that we use to measure something, and there are a number of different metrics that make sense in scheduling.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1314b9e047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1314b9e047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metric is just something that we use to measure something, and there are a number of different metrics that make sense in scheduling.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314b9e047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1314b9e047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metric is just something that we use to measure something, and there are a number of different metrics that make sense in scheduling.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314b9e047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1314b9e047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12d6b0ea70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12d6b0ea70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12d6b0ea7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12d6b0ea7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12d6b0ea7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12d6b0ea7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12d6b0ea70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12d6b0ea70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12d6b0ea70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12d6b0ea70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12d6b0ea70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12d6b0ea70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314b9e047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314b9e047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12d6b0ea70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12d6b0ea70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2d6b0ea70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12d6b0ea70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12d6b0ea70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12d6b0ea70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12d6b0ea70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12d6b0ea70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1314b9e047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1314b9e047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2d6b0ea70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12d6b0ea70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12d6b0ea70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12d6b0ea70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12d6b0ea70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12d6b0ea70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12d6b0ea70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12d6b0ea70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12d6b0ea70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12d6b0ea70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314b9e047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314b9e047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12d6b0ea70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12d6b0ea70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12d6b0ea70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12d6b0ea70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1314b9e047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1314b9e047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12d6b0ea70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12d6b0ea70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12d6b0ea70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12d6b0ea70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12d6b0ea70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12d6b0ea70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12d6b0ea70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12d6b0ea70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12d6b0ea70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12d6b0ea70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12d6b0ea70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12d6b0ea70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12d6b0ea70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12d6b0ea70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1314b9e047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1314b9e047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12d6b0ea70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12d6b0ea70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12d6b0ea70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12d6b0ea70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12d6b0ea70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12d6b0ea70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1314b9e047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1314b9e047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1314b9e047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1314b9e047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12d6b0ea70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12d6b0ea70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12d6b0ea70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12d6b0ea70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12d6b0ea70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12d6b0ea70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12d6b0ea70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12d6b0ea70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12d6b0ea70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12d6b0ea70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12d6b0ea7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12d6b0ea70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1314b9e047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1314b9e047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12d6b0ea70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12d6b0ea70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12d6b0ea70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12d6b0ea70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1314b9e047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1314b9e047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1314b9e047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1314b9e047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12d6b0ea70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112d6b0ea70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12d6b0ea70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12d6b0ea70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1314b9e047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1314b9e047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1314b9e047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11314b9e047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12d6b0ea70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12d6b0ea70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12d6b0ea7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12d6b0ea7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12d6b0ea70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112d6b0ea70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1314b9e047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1314b9e047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1314b9e047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11314b9e047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12d6b0ea70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112d6b0ea70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0c9fe5275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0c9fe5275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12d6b0ea7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12d6b0ea7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2d6b0ea7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2d6b0ea7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850700"/>
            <a:ext cx="9144000" cy="15963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1939850"/>
            <a:ext cx="8520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Lato Light"/>
              <a:buNone/>
              <a:defRPr sz="5200"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54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AUTOLAYOUT_1">
    <p:bg>
      <p:bgPr>
        <a:solidFill>
          <a:srgbClr val="FFFFFF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810900" y="772300"/>
            <a:ext cx="7537500" cy="406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 b="1">
                <a:solidFill>
                  <a:srgbClr val="FFFFFF"/>
                </a:solidFill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 sz="2000"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 sz="2000">
                <a:solidFill>
                  <a:srgbClr val="FFFFFF"/>
                </a:solidFill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  <a:defRPr sz="2000">
                <a:solidFill>
                  <a:srgbClr val="FFFFFF"/>
                </a:solidFill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 sz="2000">
                <a:solidFill>
                  <a:srgbClr val="FFFFFF"/>
                </a:solidFill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 sz="2000">
                <a:solidFill>
                  <a:srgbClr val="FFFFFF"/>
                </a:solidFill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  <a:defRPr sz="2000">
                <a:solidFill>
                  <a:srgbClr val="FFFFFF"/>
                </a:solidFill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 sz="2000">
                <a:solidFill>
                  <a:srgbClr val="FFFFFF"/>
                </a:solidFill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134400"/>
            <a:ext cx="91440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b="1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1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826200"/>
            <a:ext cx="3999900" cy="38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1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34400"/>
            <a:ext cx="91440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0" y="134400"/>
            <a:ext cx="91440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●"/>
              <a:defRPr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g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gif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311700" y="1939850"/>
            <a:ext cx="8520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377 Operating Systems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54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</a:t>
            </a:r>
            <a:r>
              <a:rPr lang="en" dirty="0"/>
              <a:t>to CPU Scheduling</a:t>
            </a:r>
            <a:endParaRPr dirty="0"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538" y="100800"/>
            <a:ext cx="3796924" cy="16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5750" y="3564350"/>
            <a:ext cx="1517302" cy="15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400" y="3527326"/>
            <a:ext cx="2718976" cy="14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71999" y="221925"/>
            <a:ext cx="250153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Join on Zoom if you are remote (see Moodle for link).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Workload Assumptions</a:t>
            </a:r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First, we want to make some simplifying assumptions about running processes</a:t>
            </a:r>
            <a:br>
              <a:rPr lang="en" b="0"/>
            </a:br>
            <a:r>
              <a:rPr lang="en"/>
              <a:t>	This is typically referred to as </a:t>
            </a:r>
            <a:r>
              <a:rPr lang="en" u="sng"/>
              <a:t>the workload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0"/>
              <a:t>Simplified assumptions about running processes (often called </a:t>
            </a:r>
            <a:r>
              <a:rPr lang="en" b="0" u="sng"/>
              <a:t>jobs</a:t>
            </a:r>
            <a:r>
              <a:rPr lang="en" b="0"/>
              <a:t>):</a:t>
            </a:r>
            <a:endParaRPr b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 b="0"/>
              <a:t>Each job runs for the same amount of time</a:t>
            </a:r>
            <a:endParaRPr b="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0"/>
          </a:p>
        </p:txBody>
      </p:sp>
      <p:sp>
        <p:nvSpPr>
          <p:cNvPr id="146" name="Google Shape;146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Workload Assumptions</a:t>
            </a:r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First, we want to make some simplifying assumptions about running processes</a:t>
            </a:r>
            <a:br>
              <a:rPr lang="en" b="0"/>
            </a:br>
            <a:r>
              <a:rPr lang="en"/>
              <a:t>	This is typically referred to as </a:t>
            </a:r>
            <a:r>
              <a:rPr lang="en" u="sng"/>
              <a:t>the workload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0"/>
              <a:t>Simplified assumptions about running processes (often called </a:t>
            </a:r>
            <a:r>
              <a:rPr lang="en" b="0" u="sng"/>
              <a:t>jobs</a:t>
            </a:r>
            <a:r>
              <a:rPr lang="en" b="0"/>
              <a:t>):</a:t>
            </a:r>
            <a:endParaRPr b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 b="0"/>
              <a:t>Each job runs for the same amount of time</a:t>
            </a:r>
            <a:endParaRPr b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0"/>
              <a:t>All jobs arrive at the same time</a:t>
            </a:r>
            <a:endParaRPr b="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0"/>
          </a:p>
        </p:txBody>
      </p:sp>
      <p:sp>
        <p:nvSpPr>
          <p:cNvPr id="153" name="Google Shape;153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Workload Assumptions</a:t>
            </a:r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First, we want to make some simplifying assumptions about running processes</a:t>
            </a:r>
            <a:br>
              <a:rPr lang="en" b="0"/>
            </a:br>
            <a:r>
              <a:rPr lang="en"/>
              <a:t>	This is typically referred to as </a:t>
            </a:r>
            <a:r>
              <a:rPr lang="en" u="sng"/>
              <a:t>the workload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0"/>
              <a:t>Simplified assumptions about running processes (often called </a:t>
            </a:r>
            <a:r>
              <a:rPr lang="en" b="0" u="sng"/>
              <a:t>jobs</a:t>
            </a:r>
            <a:r>
              <a:rPr lang="en" b="0"/>
              <a:t>):</a:t>
            </a:r>
            <a:endParaRPr b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 b="0"/>
              <a:t>Each job runs for the same amount of time</a:t>
            </a:r>
            <a:endParaRPr b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0"/>
              <a:t>All jobs arrive at the same time</a:t>
            </a:r>
            <a:endParaRPr b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0"/>
              <a:t>Once started, each job runs to completion</a:t>
            </a:r>
            <a:endParaRPr b="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0"/>
          </a:p>
        </p:txBody>
      </p:sp>
      <p:sp>
        <p:nvSpPr>
          <p:cNvPr id="160" name="Google Shape;160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Workload Assumptions</a:t>
            </a:r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First, we want to make some simplifying assumptions about running processes</a:t>
            </a:r>
            <a:br>
              <a:rPr lang="en" b="0"/>
            </a:br>
            <a:r>
              <a:rPr lang="en"/>
              <a:t>	This is typically referred to as </a:t>
            </a:r>
            <a:r>
              <a:rPr lang="en" u="sng"/>
              <a:t>the workload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0"/>
              <a:t>Simplified assumptions about running processes (often called </a:t>
            </a:r>
            <a:r>
              <a:rPr lang="en" b="0" u="sng"/>
              <a:t>jobs</a:t>
            </a:r>
            <a:r>
              <a:rPr lang="en" b="0"/>
              <a:t>):</a:t>
            </a:r>
            <a:endParaRPr b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 b="0"/>
              <a:t>Each job runs for the same amount of time</a:t>
            </a:r>
            <a:endParaRPr b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0"/>
              <a:t>All jobs arrive at the same time</a:t>
            </a:r>
            <a:endParaRPr b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0"/>
              <a:t>Once started, each job runs to completion</a:t>
            </a:r>
            <a:endParaRPr b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0"/>
              <a:t>All jobs only use the CPU (i.e., no I/O)</a:t>
            </a:r>
            <a:endParaRPr b="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0"/>
          </a:p>
        </p:txBody>
      </p:sp>
      <p:sp>
        <p:nvSpPr>
          <p:cNvPr id="167" name="Google Shape;16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Workload Assumptions</a:t>
            </a:r>
            <a:endParaRPr/>
          </a:p>
        </p:txBody>
      </p:sp>
      <p:sp>
        <p:nvSpPr>
          <p:cNvPr id="173" name="Google Shape;173;p29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First, we want to make some simplifying assumptions about running processes</a:t>
            </a:r>
            <a:br>
              <a:rPr lang="en" b="0"/>
            </a:br>
            <a:r>
              <a:rPr lang="en"/>
              <a:t>	This is typically referred to as </a:t>
            </a:r>
            <a:r>
              <a:rPr lang="en" u="sng"/>
              <a:t>the workload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0"/>
              <a:t>Simplified assumptions about running processes (often called </a:t>
            </a:r>
            <a:r>
              <a:rPr lang="en" b="0" u="sng"/>
              <a:t>jobs</a:t>
            </a:r>
            <a:r>
              <a:rPr lang="en" b="0"/>
              <a:t>):</a:t>
            </a:r>
            <a:endParaRPr b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 b="0"/>
              <a:t>Each job runs for the same amount of time</a:t>
            </a:r>
            <a:endParaRPr b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0"/>
              <a:t>All jobs arrive at the same time</a:t>
            </a:r>
            <a:endParaRPr b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0"/>
              <a:t>Once started, each job runs to completion</a:t>
            </a:r>
            <a:endParaRPr b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0"/>
              <a:t>All jobs only use the CPU (i.e., no I/O)</a:t>
            </a:r>
            <a:endParaRPr b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0"/>
              <a:t>The run-time of each job is known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0"/>
          </a:p>
        </p:txBody>
      </p:sp>
      <p:sp>
        <p:nvSpPr>
          <p:cNvPr id="174" name="Google Shape;17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Workload Assumptions</a:t>
            </a:r>
            <a:endParaRPr/>
          </a:p>
        </p:txBody>
      </p:sp>
      <p:sp>
        <p:nvSpPr>
          <p:cNvPr id="180" name="Google Shape;180;p30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First, we want to make some simplifying assumptions about running processes</a:t>
            </a:r>
            <a:br>
              <a:rPr lang="en" b="0"/>
            </a:br>
            <a:r>
              <a:rPr lang="en"/>
              <a:t>	This is typically referred to as </a:t>
            </a:r>
            <a:r>
              <a:rPr lang="en" u="sng"/>
              <a:t>the workload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0"/>
              <a:t>Simplified assumptions about running processes (often called </a:t>
            </a:r>
            <a:r>
              <a:rPr lang="en" b="0" u="sng"/>
              <a:t>jobs</a:t>
            </a:r>
            <a:r>
              <a:rPr lang="en" b="0"/>
              <a:t>):</a:t>
            </a:r>
            <a:endParaRPr b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 b="0"/>
              <a:t>Each job runs for the same amount of time</a:t>
            </a:r>
            <a:endParaRPr b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0"/>
              <a:t>All jobs arrive at the same time</a:t>
            </a:r>
            <a:endParaRPr b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0"/>
              <a:t>Once started, each job runs to completion</a:t>
            </a:r>
            <a:endParaRPr b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0"/>
              <a:t>All jobs only use the CPU (i.e., no I/O)</a:t>
            </a:r>
            <a:endParaRPr b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0"/>
              <a:t>The run-time of each job is known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0"/>
              <a:t>Note, this is unrealistic and we will relax these as we go along.</a:t>
            </a:r>
            <a:endParaRPr b="0"/>
          </a:p>
        </p:txBody>
      </p:sp>
      <p:sp>
        <p:nvSpPr>
          <p:cNvPr id="181" name="Google Shape;18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Scheduling Metrics</a:t>
            </a:r>
            <a:endParaRPr/>
          </a:p>
        </p:txBody>
      </p:sp>
      <p:sp>
        <p:nvSpPr>
          <p:cNvPr id="187" name="Google Shape;187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4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Beyond making workload assumptions, we also need one more thing to enable us </a:t>
            </a:r>
            <a:br>
              <a:rPr lang="en" b="0"/>
            </a:br>
            <a:r>
              <a:rPr lang="en" b="0"/>
              <a:t>	to compare different scheduling policies: a scheduling metric.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0"/>
              <a:t>For now, however, let us also simplify our life by having a single metric: </a:t>
            </a:r>
            <a:endParaRPr b="0"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0" u="sng"/>
              <a:t>turnaround time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0"/>
          </a:p>
        </p:txBody>
      </p:sp>
      <p:sp>
        <p:nvSpPr>
          <p:cNvPr id="188" name="Google Shape;188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Scheduling Metrics</a:t>
            </a:r>
            <a:endParaRPr/>
          </a:p>
        </p:txBody>
      </p:sp>
      <p:sp>
        <p:nvSpPr>
          <p:cNvPr id="194" name="Google Shape;19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4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Beyond making workload assumptions, we also need one more thing to enable us </a:t>
            </a:r>
            <a:br>
              <a:rPr lang="en" b="0"/>
            </a:br>
            <a:r>
              <a:rPr lang="en" b="0"/>
              <a:t>	to compare different scheduling policies: a scheduling metric.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0"/>
              <a:t>For now, however, let us also simplify our life by having a single metric: </a:t>
            </a:r>
            <a:endParaRPr b="0"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0" u="sng"/>
              <a:t>turnaround time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0"/>
              <a:t>The turnaround time of a job is defined as the time at which the job </a:t>
            </a:r>
            <a:r>
              <a:rPr lang="en" b="0" i="1"/>
              <a:t>completes</a:t>
            </a:r>
            <a:r>
              <a:rPr lang="en" b="0"/>
              <a:t> minus the time at which the job </a:t>
            </a:r>
            <a:r>
              <a:rPr lang="en" b="0" i="1"/>
              <a:t>arrived</a:t>
            </a:r>
            <a:r>
              <a:rPr lang="en" b="0"/>
              <a:t> in the system.</a:t>
            </a:r>
            <a:endParaRPr b="0"/>
          </a:p>
        </p:txBody>
      </p:sp>
      <p:pic>
        <p:nvPicPr>
          <p:cNvPr id="195" name="Google Shape;195;p32" descr="CodeCogsEqn (1)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975" y="3878225"/>
            <a:ext cx="64960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Scheduling Metrics</a:t>
            </a:r>
            <a:endParaRPr/>
          </a:p>
        </p:txBody>
      </p:sp>
      <p:sp>
        <p:nvSpPr>
          <p:cNvPr id="202" name="Google Shape;202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Because we have assumed that all jobs arrive at the same time, for now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br>
              <a:rPr lang="en" b="0"/>
            </a:br>
            <a:r>
              <a:rPr lang="en" b="0"/>
              <a:t>and hence 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0"/>
              <a:t>This fact will change as we relax </a:t>
            </a:r>
            <a:br>
              <a:rPr lang="en" b="0"/>
            </a:br>
            <a:r>
              <a:rPr lang="en" b="0"/>
              <a:t>the aforementioned assumptions.</a:t>
            </a:r>
            <a:endParaRPr b="0"/>
          </a:p>
        </p:txBody>
      </p:sp>
      <p:pic>
        <p:nvPicPr>
          <p:cNvPr id="203" name="Google Shape;203;p33" descr="CodeCogsEqn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400" y="1876500"/>
            <a:ext cx="1669275" cy="29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3" descr="CodeCogsEqn (1)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00" y="3158500"/>
            <a:ext cx="3474450" cy="3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Scheduling Metrics</a:t>
            </a:r>
            <a:endParaRPr/>
          </a:p>
        </p:txBody>
      </p:sp>
      <p:sp>
        <p:nvSpPr>
          <p:cNvPr id="211" name="Google Shape;211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Because we have assumed that all jobs arrive at the same time, for now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br>
              <a:rPr lang="en" b="0"/>
            </a:br>
            <a:r>
              <a:rPr lang="en" b="0"/>
              <a:t>and hence 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0"/>
              <a:t>This fact will change as we relax </a:t>
            </a:r>
            <a:br>
              <a:rPr lang="en" b="0"/>
            </a:br>
            <a:r>
              <a:rPr lang="en" b="0"/>
              <a:t>the aforementioned assumptions.</a:t>
            </a:r>
            <a:endParaRPr b="0"/>
          </a:p>
        </p:txBody>
      </p:sp>
      <p:pic>
        <p:nvPicPr>
          <p:cNvPr id="212" name="Google Shape;212;p34" descr="CodeCogsEqn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400" y="1876500"/>
            <a:ext cx="1669275" cy="29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4" descr="CodeCogsEqn (1)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00" y="3158500"/>
            <a:ext cx="3474450" cy="3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4"/>
          <p:cNvSpPr txBox="1"/>
          <p:nvPr/>
        </p:nvSpPr>
        <p:spPr>
          <a:xfrm>
            <a:off x="4273350" y="1740625"/>
            <a:ext cx="4747800" cy="2986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should note that </a:t>
            </a:r>
            <a:r>
              <a:rPr lang="en" u="sng"/>
              <a:t>turnaround time</a:t>
            </a:r>
            <a:r>
              <a:rPr lang="en"/>
              <a:t> is a performance metric, which will be our primary focus at the moment.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Scheduling: Introduction</a:t>
            </a: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By now low-level mechanisms of running processes should be clear</a:t>
            </a:r>
            <a:br>
              <a:rPr lang="en" b="0"/>
            </a:br>
            <a:r>
              <a:rPr lang="en" b="0"/>
              <a:t>	If not, go back a chapter or two and read it again, review course notes, etc.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0"/>
          </a:p>
        </p:txBody>
      </p:sp>
      <p:sp>
        <p:nvSpPr>
          <p:cNvPr id="86" name="Google Shape;8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859500"/>
            <a:ext cx="4527601" cy="3023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Scheduling Metrics</a:t>
            </a:r>
            <a:endParaRPr/>
          </a:p>
        </p:txBody>
      </p:sp>
      <p:sp>
        <p:nvSpPr>
          <p:cNvPr id="221" name="Google Shape;221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Because we have assumed that all jobs arrive at the same time, for now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br>
              <a:rPr lang="en" b="0"/>
            </a:br>
            <a:r>
              <a:rPr lang="en" b="0"/>
              <a:t>and hence 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0"/>
              <a:t>This fact will change as we relax </a:t>
            </a:r>
            <a:br>
              <a:rPr lang="en" b="0"/>
            </a:br>
            <a:r>
              <a:rPr lang="en" b="0"/>
              <a:t>the aforementioned assumptions.</a:t>
            </a:r>
            <a:endParaRPr b="0"/>
          </a:p>
        </p:txBody>
      </p:sp>
      <p:pic>
        <p:nvPicPr>
          <p:cNvPr id="222" name="Google Shape;222;p35" descr="CodeCogsEqn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400" y="1876500"/>
            <a:ext cx="1669275" cy="29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5" descr="CodeCogsEqn (1)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00" y="3158500"/>
            <a:ext cx="3474450" cy="3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5"/>
          <p:cNvSpPr txBox="1"/>
          <p:nvPr/>
        </p:nvSpPr>
        <p:spPr>
          <a:xfrm>
            <a:off x="4273350" y="1740625"/>
            <a:ext cx="4747800" cy="2986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should note that </a:t>
            </a:r>
            <a:r>
              <a:rPr lang="en" u="sng"/>
              <a:t>turnaround time</a:t>
            </a:r>
            <a:r>
              <a:rPr lang="en"/>
              <a:t> is a performance metric, which will be our primary focus at the moment.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Another metric of interest is </a:t>
            </a:r>
            <a:r>
              <a:rPr lang="en" u="sng"/>
              <a:t>fairness</a:t>
            </a:r>
            <a:r>
              <a:rPr lang="en"/>
              <a:t>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Scheduling Metrics</a:t>
            </a:r>
            <a:endParaRPr/>
          </a:p>
        </p:txBody>
      </p:sp>
      <p:sp>
        <p:nvSpPr>
          <p:cNvPr id="231" name="Google Shape;231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Because we have assumed that all jobs arrive at the same time, for now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br>
              <a:rPr lang="en" b="0"/>
            </a:br>
            <a:r>
              <a:rPr lang="en" b="0"/>
              <a:t>and hence 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0"/>
              <a:t>This fact will change as we relax </a:t>
            </a:r>
            <a:br>
              <a:rPr lang="en" b="0"/>
            </a:br>
            <a:r>
              <a:rPr lang="en" b="0"/>
              <a:t>the aforementioned assumptions.</a:t>
            </a:r>
            <a:endParaRPr b="0"/>
          </a:p>
        </p:txBody>
      </p:sp>
      <p:pic>
        <p:nvPicPr>
          <p:cNvPr id="232" name="Google Shape;232;p36" descr="CodeCogsEqn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400" y="1876500"/>
            <a:ext cx="1669275" cy="29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6" descr="CodeCogsEqn (1)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00" y="3158500"/>
            <a:ext cx="3474450" cy="3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6"/>
          <p:cNvSpPr txBox="1"/>
          <p:nvPr/>
        </p:nvSpPr>
        <p:spPr>
          <a:xfrm>
            <a:off x="4273350" y="1740625"/>
            <a:ext cx="4747800" cy="2986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should note that </a:t>
            </a:r>
            <a:r>
              <a:rPr lang="en" u="sng"/>
              <a:t>turnaround time</a:t>
            </a:r>
            <a:r>
              <a:rPr lang="en"/>
              <a:t> is a performance metric, which will be our primary focus at the moment.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Another metric of interest is </a:t>
            </a:r>
            <a:r>
              <a:rPr lang="en" u="sng"/>
              <a:t>fairness</a:t>
            </a:r>
            <a:r>
              <a:rPr lang="en"/>
              <a:t>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Performance and fairness are often at odds in scheduling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Scheduling Metrics</a:t>
            </a:r>
            <a:endParaRPr/>
          </a:p>
        </p:txBody>
      </p:sp>
      <p:sp>
        <p:nvSpPr>
          <p:cNvPr id="241" name="Google Shape;241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Because we have assumed that all jobs arrive at the same time, for now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br>
              <a:rPr lang="en" b="0"/>
            </a:br>
            <a:r>
              <a:rPr lang="en" b="0"/>
              <a:t>and hence 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0"/>
              <a:t>This fact will change as we relax </a:t>
            </a:r>
            <a:br>
              <a:rPr lang="en" b="0"/>
            </a:br>
            <a:r>
              <a:rPr lang="en" b="0"/>
              <a:t>the aforementioned assumptions.</a:t>
            </a:r>
            <a:endParaRPr b="0"/>
          </a:p>
        </p:txBody>
      </p:sp>
      <p:pic>
        <p:nvPicPr>
          <p:cNvPr id="242" name="Google Shape;242;p37" descr="CodeCogsEqn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400" y="1876500"/>
            <a:ext cx="1669275" cy="29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7" descr="CodeCogsEqn (1)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00" y="3158500"/>
            <a:ext cx="3474450" cy="3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7"/>
          <p:cNvSpPr txBox="1"/>
          <p:nvPr/>
        </p:nvSpPr>
        <p:spPr>
          <a:xfrm>
            <a:off x="4273350" y="1740625"/>
            <a:ext cx="4747800" cy="2986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should note that </a:t>
            </a:r>
            <a:r>
              <a:rPr lang="en" u="sng"/>
              <a:t>turnaround time</a:t>
            </a:r>
            <a:r>
              <a:rPr lang="en"/>
              <a:t> is a performance metric, which will be our primary focus at the moment.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Another metric of interest is </a:t>
            </a:r>
            <a:r>
              <a:rPr lang="en" u="sng"/>
              <a:t>fairness</a:t>
            </a:r>
            <a:r>
              <a:rPr lang="en"/>
              <a:t>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Performance and fairness are often at odds in scheduling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scheduler, for example, may optimize performance but at the cost of preventing a few jobs from running, thus decreasing fairness.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conundrum shows us that life isn’t always perfect.</a:t>
            </a:r>
            <a:endParaRPr/>
          </a:p>
        </p:txBody>
      </p:sp>
      <p:sp>
        <p:nvSpPr>
          <p:cNvPr id="245" name="Google Shape;24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 txBox="1">
            <a:spLocks noGrp="1"/>
          </p:cNvSpPr>
          <p:nvPr>
            <p:ph type="ctrTitle"/>
          </p:nvPr>
        </p:nvSpPr>
        <p:spPr>
          <a:xfrm>
            <a:off x="311700" y="1947075"/>
            <a:ext cx="8520600" cy="13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In, First Out (FIFO)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In, First Out (FIFO)</a:t>
            </a:r>
            <a:endParaRPr/>
          </a:p>
        </p:txBody>
      </p:sp>
      <p:sp>
        <p:nvSpPr>
          <p:cNvPr id="256" name="Google Shape;256;p39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The most basic algorithm we can implement is known as </a:t>
            </a:r>
            <a:r>
              <a:rPr lang="en" b="0" u="sng"/>
              <a:t>First In, First Out</a:t>
            </a:r>
            <a:r>
              <a:rPr lang="en" b="0"/>
              <a:t> (FIFO) scheduling or sometimes </a:t>
            </a:r>
            <a:r>
              <a:rPr lang="en" b="0" u="sng"/>
              <a:t>First Come, First Served</a:t>
            </a:r>
            <a:r>
              <a:rPr lang="en" b="0"/>
              <a:t> (FCFS).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0"/>
              <a:t>FIFO has a number of positive properties: it is clearly simple and thus easy to implement. And, given our assumptions, it works pretty well.</a:t>
            </a:r>
            <a:endParaRPr b="0"/>
          </a:p>
        </p:txBody>
      </p:sp>
      <p:pic>
        <p:nvPicPr>
          <p:cNvPr id="257" name="Google Shape;25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932748"/>
            <a:ext cx="5587151" cy="18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7713" y="2882675"/>
            <a:ext cx="2314575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9"/>
          <p:cNvSpPr/>
          <p:nvPr/>
        </p:nvSpPr>
        <p:spPr>
          <a:xfrm>
            <a:off x="5984275" y="3668050"/>
            <a:ext cx="533400" cy="222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1: First In, First Out (FIFO)</a:t>
            </a:r>
            <a:endParaRPr/>
          </a:p>
        </p:txBody>
      </p:sp>
      <p:sp>
        <p:nvSpPr>
          <p:cNvPr id="266" name="Google Shape;266;p40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Imagine three jobs arrive in the system, A, B, and C, at roughly </a:t>
            </a:r>
            <a:br>
              <a:rPr lang="en" b="0"/>
            </a:br>
            <a:r>
              <a:rPr lang="en" b="0"/>
              <a:t>the same time (T</a:t>
            </a:r>
            <a:r>
              <a:rPr lang="en" b="0" baseline="-25000"/>
              <a:t>arrival</a:t>
            </a:r>
            <a:r>
              <a:rPr lang="en" b="0"/>
              <a:t> = 0).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0"/>
              <a:t>Because FIFO has to put some job first, let’s assume that while they all arrived simultaneously, A arrived just a hair before B which arrived just a hair before C. 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0"/>
              <a:t>Assume also that each job runs for 10 seconds.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0"/>
              <a:t>What will the average turnaround time be for these jobs?</a:t>
            </a:r>
            <a:endParaRPr b="0"/>
          </a:p>
        </p:txBody>
      </p:sp>
      <p:sp>
        <p:nvSpPr>
          <p:cNvPr id="267" name="Google Shape;26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1: First In, First Out (FIFO)</a:t>
            </a:r>
            <a:endParaRPr/>
          </a:p>
        </p:txBody>
      </p:sp>
      <p:sp>
        <p:nvSpPr>
          <p:cNvPr id="273" name="Google Shape;273;p41"/>
          <p:cNvSpPr txBox="1">
            <a:spLocks noGrp="1"/>
          </p:cNvSpPr>
          <p:nvPr>
            <p:ph type="body" idx="1"/>
          </p:nvPr>
        </p:nvSpPr>
        <p:spPr>
          <a:xfrm>
            <a:off x="311700" y="3404225"/>
            <a:ext cx="8520600" cy="15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 you can see, A finished at 10, B at 20, and C at 30.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Thus, the </a:t>
            </a:r>
            <a:r>
              <a:rPr lang="en" u="sng" dirty="0"/>
              <a:t>average turnaround</a:t>
            </a:r>
            <a:r>
              <a:rPr lang="en" dirty="0"/>
              <a:t> time is </a:t>
            </a:r>
            <a:r>
              <a:rPr lang="en" b="1" dirty="0"/>
              <a:t>???</a:t>
            </a:r>
            <a:endParaRPr dirty="0"/>
          </a:p>
        </p:txBody>
      </p:sp>
      <p:sp>
        <p:nvSpPr>
          <p:cNvPr id="274" name="Google Shape;274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275" name="Google Shape;27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0646" y="1124825"/>
            <a:ext cx="5322704" cy="217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2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1: First In, First Out (FIFO)</a:t>
            </a:r>
            <a:endParaRPr/>
          </a:p>
        </p:txBody>
      </p:sp>
      <p:sp>
        <p:nvSpPr>
          <p:cNvPr id="281" name="Google Shape;281;p42"/>
          <p:cNvSpPr txBox="1">
            <a:spLocks noGrp="1"/>
          </p:cNvSpPr>
          <p:nvPr>
            <p:ph type="body" idx="1"/>
          </p:nvPr>
        </p:nvSpPr>
        <p:spPr>
          <a:xfrm>
            <a:off x="311700" y="3404225"/>
            <a:ext cx="8520600" cy="15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you can see, A finished at 10, B at 20, and C at 30.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Thus, the </a:t>
            </a:r>
            <a:r>
              <a:rPr lang="en" u="sng"/>
              <a:t>average turnaround</a:t>
            </a:r>
            <a:r>
              <a:rPr lang="en"/>
              <a:t> time is </a:t>
            </a:r>
            <a:r>
              <a:rPr lang="en" b="1"/>
              <a:t>(10+20+30) / 3 = 20</a:t>
            </a:r>
            <a:r>
              <a:rPr lang="en"/>
              <a:t>.</a:t>
            </a:r>
            <a:endParaRPr/>
          </a:p>
        </p:txBody>
      </p:sp>
      <p:sp>
        <p:nvSpPr>
          <p:cNvPr id="282" name="Google Shape;282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283" name="Google Shape;2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0646" y="1124825"/>
            <a:ext cx="5322704" cy="217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3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Workload Assumptions</a:t>
            </a:r>
            <a:endParaRPr/>
          </a:p>
        </p:txBody>
      </p:sp>
      <p:sp>
        <p:nvSpPr>
          <p:cNvPr id="289" name="Google Shape;289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Simplified assumptions about running processes (often called </a:t>
            </a:r>
            <a:r>
              <a:rPr lang="en" b="0" u="sng"/>
              <a:t>jobs</a:t>
            </a:r>
            <a:r>
              <a:rPr lang="en" b="0"/>
              <a:t>):</a:t>
            </a:r>
            <a:endParaRPr b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AutoNum type="arabicPeriod"/>
            </a:pPr>
            <a:r>
              <a:rPr lang="en" b="0" strike="sngStrike">
                <a:solidFill>
                  <a:srgbClr val="FF0000"/>
                </a:solidFill>
              </a:rPr>
              <a:t>Each job runs for the same amount of time</a:t>
            </a:r>
            <a:endParaRPr b="0" strike="sngStrike">
              <a:solidFill>
                <a:srgbClr val="FF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0"/>
              <a:t>All jobs arrive at the same time</a:t>
            </a:r>
            <a:endParaRPr b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0"/>
              <a:t>Once started, each job runs to completion</a:t>
            </a:r>
            <a:endParaRPr b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0"/>
              <a:t>All jobs only use the CPU (i.e., no I/O)</a:t>
            </a:r>
            <a:endParaRPr b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0"/>
              <a:t>The run-time of each job is known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if we relax one of our assumptions?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0">
                <a:solidFill>
                  <a:schemeClr val="dk1"/>
                </a:solidFill>
              </a:rPr>
              <a:t>In particular, </a:t>
            </a:r>
            <a:r>
              <a:rPr lang="en">
                <a:solidFill>
                  <a:schemeClr val="dk1"/>
                </a:solidFill>
              </a:rPr>
              <a:t>let’s relax assumption 1</a:t>
            </a:r>
            <a:br>
              <a:rPr lang="en" b="0">
                <a:solidFill>
                  <a:schemeClr val="dk1"/>
                </a:solidFill>
              </a:rPr>
            </a:br>
            <a:r>
              <a:rPr lang="en" b="0">
                <a:solidFill>
                  <a:schemeClr val="dk1"/>
                </a:solidFill>
              </a:rPr>
              <a:t>	</a:t>
            </a:r>
            <a:r>
              <a:rPr lang="en" b="0" i="1">
                <a:solidFill>
                  <a:schemeClr val="dk1"/>
                </a:solidFill>
              </a:rPr>
              <a:t>no longer assume that each job runs for the same amount of time.</a:t>
            </a:r>
            <a:endParaRPr b="0" i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0"/>
          </a:p>
        </p:txBody>
      </p:sp>
      <p:sp>
        <p:nvSpPr>
          <p:cNvPr id="290" name="Google Shape;290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4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1: First In, First Out (FIFO)</a:t>
            </a:r>
            <a:endParaRPr/>
          </a:p>
        </p:txBody>
      </p:sp>
      <p:sp>
        <p:nvSpPr>
          <p:cNvPr id="296" name="Google Shape;296;p44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Now, we	</a:t>
            </a:r>
            <a:r>
              <a:rPr lang="en"/>
              <a:t>no longer assume that each job runs for the same amount of time</a:t>
            </a:r>
            <a:r>
              <a:rPr lang="en" b="0"/>
              <a:t>.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0"/>
              <a:t>How does FIFO perform now?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0"/>
              <a:t>In particular, let’s again assume three jobs (A, B, and C), but this time A runs for 100 seconds while B and C run for 10 each.</a:t>
            </a:r>
            <a:br>
              <a:rPr lang="en" b="0"/>
            </a:br>
            <a:br>
              <a:rPr lang="en" b="0"/>
            </a:br>
            <a:r>
              <a:rPr lang="en" b="0"/>
              <a:t>(arriving in that order, one slightly before the next)</a:t>
            </a:r>
            <a:endParaRPr b="0"/>
          </a:p>
        </p:txBody>
      </p:sp>
      <p:sp>
        <p:nvSpPr>
          <p:cNvPr id="297" name="Google Shape;297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Scheduling: Introduction</a:t>
            </a:r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By now low-level mechanisms of running processes should be clear</a:t>
            </a:r>
            <a:br>
              <a:rPr lang="en" b="0"/>
            </a:br>
            <a:r>
              <a:rPr lang="en" b="0"/>
              <a:t>	If not, go back a chapter or two and read it again, review course notes, etc.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0"/>
              <a:t>However, we have yet to understand the high-level policies that an OS scheduler employs.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0"/>
          </a:p>
        </p:txBody>
      </p:sp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859500"/>
            <a:ext cx="4527601" cy="3023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Question?</a:t>
            </a:r>
            <a:endParaRPr/>
          </a:p>
        </p:txBody>
      </p:sp>
      <p:sp>
        <p:nvSpPr>
          <p:cNvPr id="303" name="Google Shape;303;p45"/>
          <p:cNvSpPr txBox="1">
            <a:spLocks noGrp="1"/>
          </p:cNvSpPr>
          <p:nvPr>
            <p:ph type="body" idx="1"/>
          </p:nvPr>
        </p:nvSpPr>
        <p:spPr>
          <a:xfrm>
            <a:off x="311700" y="3404225"/>
            <a:ext cx="8520600" cy="15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As you can see, A finished at 100, B at 110, and C at 120.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0"/>
              <a:t>Thus, the </a:t>
            </a:r>
            <a:r>
              <a:rPr lang="en" b="0" u="sng"/>
              <a:t>average turnaround</a:t>
            </a:r>
            <a:r>
              <a:rPr lang="en" b="0"/>
              <a:t> time is ???</a:t>
            </a:r>
            <a:br>
              <a:rPr lang="en" b="0"/>
            </a:br>
            <a:endParaRPr b="0"/>
          </a:p>
        </p:txBody>
      </p:sp>
      <p:sp>
        <p:nvSpPr>
          <p:cNvPr id="304" name="Google Shape;304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305" name="Google Shape;30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1625" y="1170125"/>
            <a:ext cx="5120759" cy="208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Answer!</a:t>
            </a:r>
            <a:endParaRPr/>
          </a:p>
        </p:txBody>
      </p:sp>
      <p:sp>
        <p:nvSpPr>
          <p:cNvPr id="311" name="Google Shape;311;p46"/>
          <p:cNvSpPr txBox="1">
            <a:spLocks noGrp="1"/>
          </p:cNvSpPr>
          <p:nvPr>
            <p:ph type="body" idx="1"/>
          </p:nvPr>
        </p:nvSpPr>
        <p:spPr>
          <a:xfrm>
            <a:off x="311700" y="3404225"/>
            <a:ext cx="8520600" cy="15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As you can see, A finished at 100, B at 110, and C at 120.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0"/>
              <a:t>Thus, the </a:t>
            </a:r>
            <a:r>
              <a:rPr lang="en" b="0" u="sng"/>
              <a:t>average turnaround</a:t>
            </a:r>
            <a:r>
              <a:rPr lang="en" b="0"/>
              <a:t> time is (100+110+120) / 3 = 110.</a:t>
            </a:r>
            <a:br>
              <a:rPr lang="en" b="0"/>
            </a:br>
            <a:endParaRPr b="0"/>
          </a:p>
        </p:txBody>
      </p:sp>
      <p:sp>
        <p:nvSpPr>
          <p:cNvPr id="312" name="Google Shape;312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313" name="Google Shape;3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1625" y="1170125"/>
            <a:ext cx="5120759" cy="208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6875" y="3049500"/>
            <a:ext cx="1706825" cy="170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7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Convoy Effect</a:t>
            </a:r>
            <a:endParaRPr/>
          </a:p>
        </p:txBody>
      </p:sp>
      <p:sp>
        <p:nvSpPr>
          <p:cNvPr id="320" name="Google Shape;320;p47"/>
          <p:cNvSpPr txBox="1">
            <a:spLocks noGrp="1"/>
          </p:cNvSpPr>
          <p:nvPr>
            <p:ph type="body" idx="1"/>
          </p:nvPr>
        </p:nvSpPr>
        <p:spPr>
          <a:xfrm>
            <a:off x="311700" y="2454150"/>
            <a:ext cx="8520600" cy="23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This problem is generally referred to as the </a:t>
            </a:r>
            <a:r>
              <a:rPr lang="en" dirty="0"/>
              <a:t>convoy effect</a:t>
            </a:r>
            <a:r>
              <a:rPr lang="en" b="0" dirty="0"/>
              <a:t>:</a:t>
            </a:r>
            <a:br>
              <a:rPr lang="en" b="0" dirty="0"/>
            </a:br>
            <a:r>
              <a:rPr lang="en" b="0" dirty="0">
                <a:solidFill>
                  <a:srgbClr val="0B5394"/>
                </a:solidFill>
              </a:rPr>
              <a:t>A number of relatively-short potential consumers of a resource get queued behind a heavyweight resource consumer.</a:t>
            </a:r>
            <a:endParaRPr b="0" dirty="0">
              <a:solidFill>
                <a:srgbClr val="0B5394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0" dirty="0"/>
              <a:t>This scheduling scenario might remind you of a single line at a grocery store and what you feel like when you see the person in front of you with three carts full of provisions and a checkbook out; it’s going to be a while.</a:t>
            </a:r>
            <a:endParaRPr b="0" dirty="0"/>
          </a:p>
        </p:txBody>
      </p:sp>
      <p:sp>
        <p:nvSpPr>
          <p:cNvPr id="321" name="Google Shape;321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322" name="Google Shape;32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5325" y="39525"/>
            <a:ext cx="3835825" cy="21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8"/>
          <p:cNvSpPr txBox="1">
            <a:spLocks noGrp="1"/>
          </p:cNvSpPr>
          <p:nvPr>
            <p:ph type="body" idx="1"/>
          </p:nvPr>
        </p:nvSpPr>
        <p:spPr>
          <a:xfrm>
            <a:off x="775500" y="1041525"/>
            <a:ext cx="75930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600"/>
              <a:t>What can we easily do to fix this?</a:t>
            </a:r>
            <a:endParaRPr sz="3600"/>
          </a:p>
        </p:txBody>
      </p:sp>
      <p:sp>
        <p:nvSpPr>
          <p:cNvPr id="328" name="Google Shape;328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329" name="Google Shape;32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758" y="2150625"/>
            <a:ext cx="3594478" cy="2992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9"/>
          <p:cNvSpPr txBox="1">
            <a:spLocks noGrp="1"/>
          </p:cNvSpPr>
          <p:nvPr>
            <p:ph type="ctrTitle"/>
          </p:nvPr>
        </p:nvSpPr>
        <p:spPr>
          <a:xfrm>
            <a:off x="311700" y="1947075"/>
            <a:ext cx="8520600" cy="13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Shortest Job First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0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1: Shortest Job First (SJF)</a:t>
            </a:r>
            <a:endParaRPr/>
          </a:p>
        </p:txBody>
      </p:sp>
      <p:sp>
        <p:nvSpPr>
          <p:cNvPr id="340" name="Google Shape;340;p50"/>
          <p:cNvSpPr txBox="1">
            <a:spLocks noGrp="1"/>
          </p:cNvSpPr>
          <p:nvPr>
            <p:ph type="body" idx="1"/>
          </p:nvPr>
        </p:nvSpPr>
        <p:spPr>
          <a:xfrm>
            <a:off x="311700" y="3404225"/>
            <a:ext cx="8520600" cy="15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What if we applied SJF to our FIFO example from before?</a:t>
            </a:r>
            <a:endParaRPr b="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0" dirty="0"/>
              <a:t>What is the average turnaround time?</a:t>
            </a:r>
            <a:endParaRPr b="0" dirty="0"/>
          </a:p>
        </p:txBody>
      </p:sp>
      <p:sp>
        <p:nvSpPr>
          <p:cNvPr id="341" name="Google Shape;341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342" name="Google Shape;34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1625" y="1170125"/>
            <a:ext cx="5120759" cy="208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1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1: Shortest Job First (SJF)</a:t>
            </a:r>
            <a:endParaRPr/>
          </a:p>
        </p:txBody>
      </p:sp>
      <p:sp>
        <p:nvSpPr>
          <p:cNvPr id="348" name="Google Shape;348;p51"/>
          <p:cNvSpPr txBox="1">
            <a:spLocks noGrp="1"/>
          </p:cNvSpPr>
          <p:nvPr>
            <p:ph type="body" idx="1"/>
          </p:nvPr>
        </p:nvSpPr>
        <p:spPr>
          <a:xfrm>
            <a:off x="311700" y="3404225"/>
            <a:ext cx="8520600" cy="15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What if we applied SJF to our FIFO example from before?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0"/>
              <a:t>What is the average turnaround time?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0"/>
              <a:t>Thus, the </a:t>
            </a:r>
            <a:r>
              <a:rPr lang="en" b="0" u="sng"/>
              <a:t>average turnaround</a:t>
            </a:r>
            <a:r>
              <a:rPr lang="en" b="0"/>
              <a:t> time is ???</a:t>
            </a:r>
            <a:endParaRPr b="0"/>
          </a:p>
        </p:txBody>
      </p:sp>
      <p:sp>
        <p:nvSpPr>
          <p:cNvPr id="349" name="Google Shape;349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350" name="Google Shape;35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750" y="1170125"/>
            <a:ext cx="5152495" cy="208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2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1: Shortest Job First (SJF)</a:t>
            </a:r>
            <a:endParaRPr/>
          </a:p>
        </p:txBody>
      </p:sp>
      <p:sp>
        <p:nvSpPr>
          <p:cNvPr id="356" name="Google Shape;356;p52"/>
          <p:cNvSpPr txBox="1">
            <a:spLocks noGrp="1"/>
          </p:cNvSpPr>
          <p:nvPr>
            <p:ph type="body" idx="1"/>
          </p:nvPr>
        </p:nvSpPr>
        <p:spPr>
          <a:xfrm>
            <a:off x="311700" y="3404225"/>
            <a:ext cx="8520600" cy="15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What if we applied SJF to our FIFO example from before?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0"/>
              <a:t>What is the average turnaround time?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0"/>
              <a:t>Thus, the </a:t>
            </a:r>
            <a:r>
              <a:rPr lang="en" b="0" u="sng"/>
              <a:t>average turnaround</a:t>
            </a:r>
            <a:r>
              <a:rPr lang="en" b="0"/>
              <a:t> time is (10+20+120) / 3 = 50.</a:t>
            </a:r>
            <a:endParaRPr b="0"/>
          </a:p>
        </p:txBody>
      </p:sp>
      <p:sp>
        <p:nvSpPr>
          <p:cNvPr id="357" name="Google Shape;357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358" name="Google Shape;35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750" y="1170125"/>
            <a:ext cx="5152495" cy="208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8495" y="3304175"/>
            <a:ext cx="1690955" cy="169095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2"/>
          <p:cNvSpPr txBox="1"/>
          <p:nvPr/>
        </p:nvSpPr>
        <p:spPr>
          <a:xfrm>
            <a:off x="7805925" y="3304175"/>
            <a:ext cx="1178700" cy="5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~50% faster!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3"/>
          <p:cNvSpPr txBox="1">
            <a:spLocks noGrp="1"/>
          </p:cNvSpPr>
          <p:nvPr>
            <p:ph type="title"/>
          </p:nvPr>
        </p:nvSpPr>
        <p:spPr>
          <a:xfrm>
            <a:off x="311700" y="140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Workload Assumptions</a:t>
            </a:r>
            <a:endParaRPr/>
          </a:p>
        </p:txBody>
      </p:sp>
      <p:sp>
        <p:nvSpPr>
          <p:cNvPr id="366" name="Google Shape;366;p53"/>
          <p:cNvSpPr txBox="1">
            <a:spLocks noGrp="1"/>
          </p:cNvSpPr>
          <p:nvPr>
            <p:ph type="body" idx="1"/>
          </p:nvPr>
        </p:nvSpPr>
        <p:spPr>
          <a:xfrm>
            <a:off x="311700" y="712850"/>
            <a:ext cx="8520600" cy="40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Simplified assumptions about running processes (often called </a:t>
            </a:r>
            <a:r>
              <a:rPr lang="en" b="0" u="sng"/>
              <a:t>jobs</a:t>
            </a:r>
            <a:r>
              <a:rPr lang="en" b="0"/>
              <a:t>):</a:t>
            </a:r>
            <a:endParaRPr b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 b="0" strike="sngStrike"/>
              <a:t>Each job runs for the same amount of time</a:t>
            </a:r>
            <a:endParaRPr b="0" strike="sngStrike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AutoNum type="arabicPeriod"/>
            </a:pPr>
            <a:r>
              <a:rPr lang="en" b="0" strike="sngStrike">
                <a:solidFill>
                  <a:srgbClr val="FF0000"/>
                </a:solidFill>
              </a:rPr>
              <a:t>All jobs arrive at the same time</a:t>
            </a:r>
            <a:endParaRPr b="0" strike="sngStrike">
              <a:solidFill>
                <a:srgbClr val="FF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0"/>
              <a:t>Once started, each job runs to completion</a:t>
            </a:r>
            <a:endParaRPr b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0"/>
              <a:t>All jobs only use the CPU (i.e., no I/O)</a:t>
            </a:r>
            <a:endParaRPr b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0"/>
              <a:t>The run-time of each job is known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0">
                <a:solidFill>
                  <a:schemeClr val="dk1"/>
                </a:solidFill>
              </a:rPr>
              <a:t>Thus we arrive upon a good approach to scheduling with SJF</a:t>
            </a:r>
            <a:endParaRPr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0">
                <a:solidFill>
                  <a:schemeClr val="dk1"/>
                </a:solidFill>
              </a:rPr>
              <a:t>But our assumptions are still fairly unrealistic.</a:t>
            </a:r>
            <a:endParaRPr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Let’s relax another.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0">
                <a:solidFill>
                  <a:schemeClr val="dk1"/>
                </a:solidFill>
              </a:rPr>
              <a:t>In particular, we can target </a:t>
            </a:r>
            <a:r>
              <a:rPr lang="en">
                <a:solidFill>
                  <a:schemeClr val="dk1"/>
                </a:solidFill>
              </a:rPr>
              <a:t>assumption 2</a:t>
            </a:r>
            <a:r>
              <a:rPr lang="en" b="0">
                <a:solidFill>
                  <a:schemeClr val="dk1"/>
                </a:solidFill>
              </a:rPr>
              <a:t>, and now assume that jobs can arrive at any time instead of all at once.</a:t>
            </a:r>
            <a:endParaRPr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0"/>
          </a:p>
        </p:txBody>
      </p:sp>
      <p:sp>
        <p:nvSpPr>
          <p:cNvPr id="367" name="Google Shape;367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4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Shortest Job First (SJF): Assumptions</a:t>
            </a:r>
            <a:endParaRPr/>
          </a:p>
        </p:txBody>
      </p:sp>
      <p:sp>
        <p:nvSpPr>
          <p:cNvPr id="373" name="Google Shape;373;p54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So, now assume that jobs can arrive at any time instead of all at once.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0"/>
              <a:t>What problems does this lead to?</a:t>
            </a:r>
            <a:endParaRPr b="0"/>
          </a:p>
        </p:txBody>
      </p:sp>
      <p:sp>
        <p:nvSpPr>
          <p:cNvPr id="374" name="Google Shape;374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Scheduling: Introduction</a:t>
            </a:r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By now low-level mechanisms of running processes should be clear</a:t>
            </a:r>
            <a:br>
              <a:rPr lang="en" b="0"/>
            </a:br>
            <a:r>
              <a:rPr lang="en" b="0"/>
              <a:t>	If not, go back a chapter or two and read it again, review course notes, etc.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0"/>
              <a:t>However, we have yet to understand the high-level policies that an OS scheduler employs.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0"/>
              <a:t>We will now do just that, presenting a series of </a:t>
            </a:r>
            <a:r>
              <a:rPr lang="en" b="0" u="sng"/>
              <a:t>scheduling policies</a:t>
            </a:r>
            <a:r>
              <a:rPr lang="en" b="0"/>
              <a:t> that various smart and hard-working people have developed over the years.</a:t>
            </a:r>
            <a:endParaRPr b="0"/>
          </a:p>
        </p:txBody>
      </p:sp>
      <p:sp>
        <p:nvSpPr>
          <p:cNvPr id="102" name="Google Shape;10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859500"/>
            <a:ext cx="4527601" cy="3023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5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Shortest Job First Problem</a:t>
            </a:r>
            <a:endParaRPr/>
          </a:p>
        </p:txBody>
      </p:sp>
      <p:sp>
        <p:nvSpPr>
          <p:cNvPr id="380" name="Google Shape;380;p55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0"/>
              <a:t>As you can see from the figure, even though B and C arrived shortly after A, they still are forced to wait until A has completed, and thus suffer the same convoy problem. Average turnaround time for these three jobs is 103.33 seconds.</a:t>
            </a:r>
            <a:endParaRPr b="0"/>
          </a:p>
        </p:txBody>
      </p:sp>
      <p:sp>
        <p:nvSpPr>
          <p:cNvPr id="381" name="Google Shape;381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382" name="Google Shape;38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651" y="2529670"/>
            <a:ext cx="4297049" cy="17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2425" y="2572775"/>
            <a:ext cx="1706825" cy="170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6"/>
          <p:cNvSpPr txBox="1">
            <a:spLocks noGrp="1"/>
          </p:cNvSpPr>
          <p:nvPr>
            <p:ph type="body" idx="1"/>
          </p:nvPr>
        </p:nvSpPr>
        <p:spPr>
          <a:xfrm>
            <a:off x="775500" y="1041525"/>
            <a:ext cx="75930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600"/>
              <a:t>What can we easily do to fix this?</a:t>
            </a:r>
            <a:endParaRPr sz="3600"/>
          </a:p>
        </p:txBody>
      </p:sp>
      <p:sp>
        <p:nvSpPr>
          <p:cNvPr id="389" name="Google Shape;389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390" name="Google Shape;39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758" y="2150625"/>
            <a:ext cx="3594478" cy="2992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7"/>
          <p:cNvSpPr txBox="1">
            <a:spLocks noGrp="1"/>
          </p:cNvSpPr>
          <p:nvPr>
            <p:ph type="ctrTitle"/>
          </p:nvPr>
        </p:nvSpPr>
        <p:spPr>
          <a:xfrm>
            <a:off x="311700" y="1947075"/>
            <a:ext cx="8520600" cy="13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80"/>
              <a:t>Shortest Time to Completion First</a:t>
            </a:r>
            <a:endParaRPr sz="448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8"/>
          <p:cNvSpPr txBox="1">
            <a:spLocks noGrp="1"/>
          </p:cNvSpPr>
          <p:nvPr>
            <p:ph type="title"/>
          </p:nvPr>
        </p:nvSpPr>
        <p:spPr>
          <a:xfrm>
            <a:off x="311700" y="140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Workload Assumptions</a:t>
            </a:r>
            <a:endParaRPr/>
          </a:p>
        </p:txBody>
      </p:sp>
      <p:sp>
        <p:nvSpPr>
          <p:cNvPr id="401" name="Google Shape;401;p58"/>
          <p:cNvSpPr txBox="1">
            <a:spLocks noGrp="1"/>
          </p:cNvSpPr>
          <p:nvPr>
            <p:ph type="body" idx="1"/>
          </p:nvPr>
        </p:nvSpPr>
        <p:spPr>
          <a:xfrm>
            <a:off x="311700" y="712850"/>
            <a:ext cx="8520600" cy="40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Simplified assumptions about running processes (often called </a:t>
            </a:r>
            <a:r>
              <a:rPr lang="en" b="0" u="sng"/>
              <a:t>jobs</a:t>
            </a:r>
            <a:r>
              <a:rPr lang="en" b="0"/>
              <a:t>):</a:t>
            </a:r>
            <a:endParaRPr b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 b="0" strike="sngStrike"/>
              <a:t>Each job runs for the same amount of time</a:t>
            </a:r>
            <a:endParaRPr b="0" strike="sngStrike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0" strike="sngStrike"/>
              <a:t>All jobs arrive at the same time</a:t>
            </a:r>
            <a:endParaRPr b="0" strike="sngStrike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AutoNum type="arabicPeriod"/>
            </a:pPr>
            <a:r>
              <a:rPr lang="en" b="0" strike="sngStrike">
                <a:solidFill>
                  <a:srgbClr val="FF0000"/>
                </a:solidFill>
              </a:rPr>
              <a:t>Once started, each job runs to completion</a:t>
            </a:r>
            <a:endParaRPr b="0" strike="sngStrike">
              <a:solidFill>
                <a:srgbClr val="FF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0"/>
              <a:t>All jobs only use the CPU (i.e., no I/O)</a:t>
            </a:r>
            <a:endParaRPr b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0"/>
              <a:t>The run-time of each job is known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0">
                <a:solidFill>
                  <a:schemeClr val="dk1"/>
                </a:solidFill>
              </a:rPr>
              <a:t>To address this concern, </a:t>
            </a:r>
            <a:r>
              <a:rPr lang="en">
                <a:solidFill>
                  <a:schemeClr val="dk1"/>
                </a:solidFill>
              </a:rPr>
              <a:t>we need to relax assumption 3</a:t>
            </a:r>
            <a:br>
              <a:rPr lang="en" b="0">
                <a:solidFill>
                  <a:schemeClr val="dk1"/>
                </a:solidFill>
              </a:rPr>
            </a:br>
            <a:r>
              <a:rPr lang="en" b="0">
                <a:solidFill>
                  <a:schemeClr val="dk1"/>
                </a:solidFill>
              </a:rPr>
              <a:t>	(that jobs must run to completion).</a:t>
            </a:r>
            <a:endParaRPr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0">
                <a:solidFill>
                  <a:schemeClr val="dk1"/>
                </a:solidFill>
              </a:rPr>
              <a:t>We also need some machinery within the scheduler itself.</a:t>
            </a:r>
            <a:endParaRPr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0"/>
          </a:p>
        </p:txBody>
      </p:sp>
      <p:sp>
        <p:nvSpPr>
          <p:cNvPr id="402" name="Google Shape;402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9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Shortest Time to Completion First (STCF)</a:t>
            </a:r>
            <a:endParaRPr/>
          </a:p>
        </p:txBody>
      </p:sp>
      <p:sp>
        <p:nvSpPr>
          <p:cNvPr id="408" name="Google Shape;408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As you might have guessed, given our previous discussion about </a:t>
            </a:r>
            <a:r>
              <a:rPr lang="en" b="0" u="sng"/>
              <a:t>timer interrupts</a:t>
            </a:r>
            <a:r>
              <a:rPr lang="en" b="0"/>
              <a:t> and </a:t>
            </a:r>
            <a:r>
              <a:rPr lang="en" b="0" u="sng"/>
              <a:t>context switching</a:t>
            </a:r>
            <a:r>
              <a:rPr lang="en" b="0"/>
              <a:t>, the scheduler can certainly do something else when B and C arrive: </a:t>
            </a:r>
            <a:endParaRPr b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b="0"/>
              <a:t>it can preempt job A and decide to run another job, maybe continuing A later.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0"/>
              <a:t>SJF by our definition is a </a:t>
            </a:r>
            <a:r>
              <a:rPr lang="en" b="0" u="sng"/>
              <a:t>non-preemptive scheduler</a:t>
            </a:r>
            <a:r>
              <a:rPr lang="en" b="0"/>
              <a:t>, and thus suffers from the problems we just witnessed.</a:t>
            </a:r>
            <a:endParaRPr b="0"/>
          </a:p>
        </p:txBody>
      </p:sp>
      <p:sp>
        <p:nvSpPr>
          <p:cNvPr id="409" name="Google Shape;409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0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STCF Example #1</a:t>
            </a:r>
            <a:endParaRPr/>
          </a:p>
        </p:txBody>
      </p:sp>
      <p:sp>
        <p:nvSpPr>
          <p:cNvPr id="415" name="Google Shape;415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Fortunately, there is a scheduler which does exactly that: </a:t>
            </a:r>
            <a:br>
              <a:rPr lang="en" dirty="0"/>
            </a:br>
            <a:r>
              <a:rPr lang="en" dirty="0">
                <a:solidFill>
                  <a:srgbClr val="0B5394"/>
                </a:solidFill>
              </a:rPr>
              <a:t>Add preemption to SJF, known as the Shortest Time-to-Completion First (STCF) or Preemptive Shortest Job First (PSJF) scheduler.</a:t>
            </a:r>
            <a:endParaRPr dirty="0">
              <a:solidFill>
                <a:srgbClr val="0B5394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0" dirty="0"/>
              <a:t>Any time a new job enters the system:</a:t>
            </a:r>
            <a:endParaRPr b="0"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 b="0" dirty="0"/>
              <a:t>STCF scheduler determines which of the remaining jobs (including the new job) has the least time left</a:t>
            </a:r>
            <a:br>
              <a:rPr lang="en" b="0" dirty="0"/>
            </a:br>
            <a:endParaRPr b="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0" dirty="0"/>
              <a:t>STCF schedules the shortest job first.</a:t>
            </a:r>
            <a:endParaRPr b="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0" dirty="0"/>
          </a:p>
        </p:txBody>
      </p:sp>
      <p:sp>
        <p:nvSpPr>
          <p:cNvPr id="416" name="Google Shape;416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1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STCF Example #1</a:t>
            </a:r>
            <a:endParaRPr/>
          </a:p>
        </p:txBody>
      </p:sp>
      <p:sp>
        <p:nvSpPr>
          <p:cNvPr id="422" name="Google Shape;422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0"/>
              <a:t>Thus, in our example, STCF would preempt A and run B and C to completion; only when they are finished would A’s remaining time be scheduled.</a:t>
            </a:r>
            <a:endParaRPr b="0"/>
          </a:p>
        </p:txBody>
      </p:sp>
      <p:sp>
        <p:nvSpPr>
          <p:cNvPr id="423" name="Google Shape;423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pic>
        <p:nvPicPr>
          <p:cNvPr id="424" name="Google Shape;42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550" y="2039047"/>
            <a:ext cx="6390901" cy="274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2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STCF Example #1</a:t>
            </a:r>
            <a:endParaRPr/>
          </a:p>
        </p:txBody>
      </p:sp>
      <p:sp>
        <p:nvSpPr>
          <p:cNvPr id="430" name="Google Shape;430;p62"/>
          <p:cNvSpPr txBox="1">
            <a:spLocks noGrp="1"/>
          </p:cNvSpPr>
          <p:nvPr>
            <p:ph type="body" idx="1"/>
          </p:nvPr>
        </p:nvSpPr>
        <p:spPr>
          <a:xfrm>
            <a:off x="311700" y="3445475"/>
            <a:ext cx="8520600" cy="15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The result is a much-improved average turnaround time: </a:t>
            </a:r>
            <a:r>
              <a:rPr lang="en"/>
              <a:t>50 seconds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0"/>
              <a:t>Given our new assumptions, STCF is </a:t>
            </a:r>
            <a:r>
              <a:rPr lang="en" b="0" i="1"/>
              <a:t>provably optimal</a:t>
            </a:r>
            <a:r>
              <a:rPr lang="en" b="0"/>
              <a:t>; given that SJF is optimal if all jobs arrive at the same time, you should probably be able to see the intuition behind the optimality of STCF.</a:t>
            </a:r>
            <a:endParaRPr b="0"/>
          </a:p>
        </p:txBody>
      </p:sp>
      <p:sp>
        <p:nvSpPr>
          <p:cNvPr id="431" name="Google Shape;431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pic>
        <p:nvPicPr>
          <p:cNvPr id="432" name="Google Shape;43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19337"/>
            <a:ext cx="5187451" cy="222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9150" y="1901275"/>
            <a:ext cx="3331374" cy="5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3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New Metric: Response Time</a:t>
            </a:r>
            <a:endParaRPr/>
          </a:p>
        </p:txBody>
      </p:sp>
      <p:sp>
        <p:nvSpPr>
          <p:cNvPr id="439" name="Google Shape;439;p63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Thus, if we knew job lengths, and that jobs only used the CPU, and our only metric was turnaround time, STCF would be a great policy.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0" u="sng"/>
          </a:p>
        </p:txBody>
      </p:sp>
      <p:sp>
        <p:nvSpPr>
          <p:cNvPr id="440" name="Google Shape;440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4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New Metric: Response Time</a:t>
            </a:r>
            <a:endParaRPr/>
          </a:p>
        </p:txBody>
      </p:sp>
      <p:sp>
        <p:nvSpPr>
          <p:cNvPr id="446" name="Google Shape;446;p64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Thus, if we knew job lengths, and that jobs only used the CPU, and our only metric was turnaround time, STCF would be a great policy.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0"/>
              <a:t>In fact, for a number of early batch computing systems, these types of scheduling algorithms made some sense.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0" u="sng"/>
          </a:p>
        </p:txBody>
      </p:sp>
      <p:sp>
        <p:nvSpPr>
          <p:cNvPr id="447" name="Google Shape;447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Scheduling: Origins</a:t>
            </a:r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origins of scheduling, in fact, predate computer systems; early approaches were taken from the field of operations management and applied to computers.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0"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5795" y="3010620"/>
            <a:ext cx="3830700" cy="20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5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New Metric: Response Time</a:t>
            </a:r>
            <a:endParaRPr/>
          </a:p>
        </p:txBody>
      </p:sp>
      <p:sp>
        <p:nvSpPr>
          <p:cNvPr id="453" name="Google Shape;453;p65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Thus, if we knew job lengths, and that jobs only used the CPU, and our only metric was turnaround time, STCF would be a great policy.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0"/>
              <a:t>In fact, for a number of early batch computing systems, these types of scheduling algorithms made some sense.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0"/>
              <a:t>However, the introduction of time-shared machines changed all that. Now users would sit at a terminal and demand interactive performance from the system as well.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0" u="sng"/>
          </a:p>
        </p:txBody>
      </p:sp>
      <p:sp>
        <p:nvSpPr>
          <p:cNvPr id="454" name="Google Shape;454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New Metric: Response Time</a:t>
            </a:r>
            <a:endParaRPr/>
          </a:p>
        </p:txBody>
      </p:sp>
      <p:sp>
        <p:nvSpPr>
          <p:cNvPr id="460" name="Google Shape;460;p66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Thus, if we knew job lengths, and that jobs only used the CPU, and our only metric was turnaround time, STCF would be a great policy.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0"/>
              <a:t>In fact, for a number of early batch computing systems, these types of scheduling algorithms made some sense.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0"/>
              <a:t>However, the introduction of time-shared machines changed all that. Now users would sit at a terminal and demand interactive performance from the system as well.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And thus, a new metric was born:</a:t>
            </a:r>
            <a:r>
              <a:rPr lang="en" b="0"/>
              <a:t> </a:t>
            </a:r>
            <a:r>
              <a:rPr lang="en" b="0" u="sng"/>
              <a:t>response time</a:t>
            </a:r>
            <a:endParaRPr b="0" u="sng"/>
          </a:p>
        </p:txBody>
      </p:sp>
      <p:sp>
        <p:nvSpPr>
          <p:cNvPr id="461" name="Google Shape;461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7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 Time Definition</a:t>
            </a:r>
            <a:endParaRPr/>
          </a:p>
        </p:txBody>
      </p:sp>
      <p:sp>
        <p:nvSpPr>
          <p:cNvPr id="467" name="Google Shape;467;p67"/>
          <p:cNvSpPr txBox="1">
            <a:spLocks noGrp="1"/>
          </p:cNvSpPr>
          <p:nvPr>
            <p:ph type="body" idx="1"/>
          </p:nvPr>
        </p:nvSpPr>
        <p:spPr>
          <a:xfrm>
            <a:off x="311700" y="847675"/>
            <a:ext cx="8520600" cy="3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Response time is defined as the time from when the job arrives in a system to the first time it is scheduled. More formally: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br>
              <a:rPr lang="en" b="0"/>
            </a:br>
            <a:endParaRPr b="0"/>
          </a:p>
        </p:txBody>
      </p:sp>
      <p:sp>
        <p:nvSpPr>
          <p:cNvPr id="468" name="Google Shape;468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8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 Time Definition</a:t>
            </a:r>
            <a:endParaRPr/>
          </a:p>
        </p:txBody>
      </p:sp>
      <p:sp>
        <p:nvSpPr>
          <p:cNvPr id="474" name="Google Shape;474;p68"/>
          <p:cNvSpPr txBox="1">
            <a:spLocks noGrp="1"/>
          </p:cNvSpPr>
          <p:nvPr>
            <p:ph type="body" idx="1"/>
          </p:nvPr>
        </p:nvSpPr>
        <p:spPr>
          <a:xfrm>
            <a:off x="311700" y="847675"/>
            <a:ext cx="8520600" cy="3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Response time is defined as the time from when the job arrives in a system to the first time it is scheduled. More formally: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br>
              <a:rPr lang="en" b="0"/>
            </a:br>
            <a:endParaRPr b="0"/>
          </a:p>
        </p:txBody>
      </p:sp>
      <p:sp>
        <p:nvSpPr>
          <p:cNvPr id="475" name="Google Shape;475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pic>
        <p:nvPicPr>
          <p:cNvPr id="476" name="Google Shape;47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" y="1685925"/>
            <a:ext cx="834390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9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 Time Definition</a:t>
            </a:r>
            <a:endParaRPr/>
          </a:p>
        </p:txBody>
      </p:sp>
      <p:sp>
        <p:nvSpPr>
          <p:cNvPr id="482" name="Google Shape;482;p69"/>
          <p:cNvSpPr txBox="1">
            <a:spLocks noGrp="1"/>
          </p:cNvSpPr>
          <p:nvPr>
            <p:ph type="body" idx="1"/>
          </p:nvPr>
        </p:nvSpPr>
        <p:spPr>
          <a:xfrm>
            <a:off x="311700" y="847675"/>
            <a:ext cx="8520600" cy="3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Response time is defined as the time from when the job arrives in a system to the first time it is scheduled. More formally: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br>
              <a:rPr lang="en" b="0"/>
            </a:br>
            <a:r>
              <a:rPr lang="en" b="0"/>
              <a:t>For example, if we had the previous schedule (with A arriving at time 0, and B and C at time 10), the response time of each job is as follows: 0 for job A, 0 for B, and 10 for C (average: 3.33). 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0"/>
              <a:t>((0 - 0) + (10 - 10) + (20 - 10)) / 3 = 3.33</a:t>
            </a:r>
            <a:endParaRPr b="0"/>
          </a:p>
        </p:txBody>
      </p:sp>
      <p:sp>
        <p:nvSpPr>
          <p:cNvPr id="483" name="Google Shape;483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pic>
        <p:nvPicPr>
          <p:cNvPr id="484" name="Google Shape;48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" y="1685925"/>
            <a:ext cx="8343900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4275" y="3935975"/>
            <a:ext cx="2709826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0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STCF Response Time: Not so good :-(</a:t>
            </a:r>
            <a:endParaRPr/>
          </a:p>
        </p:txBody>
      </p:sp>
      <p:sp>
        <p:nvSpPr>
          <p:cNvPr id="491" name="Google Shape;491;p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As you might be thinking, STCF and related disciplines are not particularly good for response time.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0"/>
          </a:p>
        </p:txBody>
      </p:sp>
      <p:sp>
        <p:nvSpPr>
          <p:cNvPr id="492" name="Google Shape;492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1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STCF Response Time: Not so good :-(</a:t>
            </a:r>
            <a:endParaRPr/>
          </a:p>
        </p:txBody>
      </p:sp>
      <p:sp>
        <p:nvSpPr>
          <p:cNvPr id="498" name="Google Shape;498;p7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As you might be thinking, STCF and related disciplines are not particularly good for response time.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0"/>
              <a:t>If three jobs arrive at the same time, for example, the third job has to wait for the previous two jobs to run in their entirety before being scheduled just once.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0"/>
          </a:p>
        </p:txBody>
      </p:sp>
      <p:sp>
        <p:nvSpPr>
          <p:cNvPr id="499" name="Google Shape;499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2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STCF Response Time: Not so good :-(</a:t>
            </a:r>
            <a:endParaRPr/>
          </a:p>
        </p:txBody>
      </p:sp>
      <p:sp>
        <p:nvSpPr>
          <p:cNvPr id="505" name="Google Shape;505;p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As you might be thinking, STCF and related disciplines are not particularly good for response time.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0"/>
              <a:t>If three jobs arrive at the same time, for example, the third job has to wait for the previous two jobs to run in their entirety before being scheduled just once.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0"/>
              <a:t>While great for </a:t>
            </a:r>
            <a:r>
              <a:rPr lang="en" b="0" u="sng"/>
              <a:t>turnaround time</a:t>
            </a:r>
            <a:r>
              <a:rPr lang="en" b="0"/>
              <a:t>, this approach is quite bad for </a:t>
            </a:r>
            <a:r>
              <a:rPr lang="en" b="0" u="sng"/>
              <a:t>response time</a:t>
            </a:r>
            <a:r>
              <a:rPr lang="en" b="0"/>
              <a:t> and interactivity.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0"/>
              <a:t>Indeed, imagine sitting at a terminal, typing, and having to wait 10 seconds…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0"/>
          </a:p>
        </p:txBody>
      </p:sp>
      <p:sp>
        <p:nvSpPr>
          <p:cNvPr id="506" name="Google Shape;506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3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STCF Response Time: Not so good :-(</a:t>
            </a:r>
            <a:endParaRPr/>
          </a:p>
        </p:txBody>
      </p:sp>
      <p:sp>
        <p:nvSpPr>
          <p:cNvPr id="512" name="Google Shape;512;p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As you might be thinking, STCF and related disciplines are not particularly good for response time.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0"/>
              <a:t>If three jobs arrive at the same time, for example, the third job has to wait for the previous two jobs to run in their entirety before being scheduled just once.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0"/>
              <a:t>While great for </a:t>
            </a:r>
            <a:r>
              <a:rPr lang="en" b="0" u="sng"/>
              <a:t>turnaround time</a:t>
            </a:r>
            <a:r>
              <a:rPr lang="en" b="0"/>
              <a:t>, this approach is quite bad for </a:t>
            </a:r>
            <a:r>
              <a:rPr lang="en" b="0" u="sng"/>
              <a:t>response time</a:t>
            </a:r>
            <a:r>
              <a:rPr lang="en" b="0"/>
              <a:t> and interactivity.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0"/>
              <a:t>Indeed, imagine sitting at a terminal, typing, and having to wait 10 seconds…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Thus, we are left with another problem: </a:t>
            </a:r>
            <a:br>
              <a:rPr lang="en"/>
            </a:br>
            <a:r>
              <a:rPr lang="en"/>
              <a:t>	</a:t>
            </a:r>
            <a:r>
              <a:rPr lang="en">
                <a:solidFill>
                  <a:srgbClr val="0B5394"/>
                </a:solidFill>
              </a:rPr>
              <a:t>how can we build a scheduler that is sensitive to response time?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513" name="Google Shape;513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4"/>
          <p:cNvSpPr txBox="1">
            <a:spLocks noGrp="1"/>
          </p:cNvSpPr>
          <p:nvPr>
            <p:ph type="body" idx="1"/>
          </p:nvPr>
        </p:nvSpPr>
        <p:spPr>
          <a:xfrm>
            <a:off x="775500" y="1041525"/>
            <a:ext cx="75930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600"/>
              <a:t>What can we easily do to fix this?</a:t>
            </a:r>
            <a:endParaRPr sz="3600"/>
          </a:p>
        </p:txBody>
      </p:sp>
      <p:sp>
        <p:nvSpPr>
          <p:cNvPr id="519" name="Google Shape;519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pic>
        <p:nvPicPr>
          <p:cNvPr id="520" name="Google Shape;52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758" y="2150625"/>
            <a:ext cx="3594478" cy="2992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Scheduling: Origins</a:t>
            </a:r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origins of scheduling, in fact, predate computer systems; early approaches were taken from the field of operations management and applied to computers.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This reality should be no surprise: </a:t>
            </a:r>
            <a:br>
              <a:rPr lang="en"/>
            </a:br>
            <a:r>
              <a:rPr lang="en" b="0"/>
              <a:t>assembly lines and many other human endeavors also require scheduling, and many of the same concerns exist therein, including a laser-like desire for efficiency.</a:t>
            </a:r>
            <a:endParaRPr b="0"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5795" y="3010620"/>
            <a:ext cx="3830700" cy="20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5"/>
          <p:cNvSpPr txBox="1">
            <a:spLocks noGrp="1"/>
          </p:cNvSpPr>
          <p:nvPr>
            <p:ph type="ctrTitle"/>
          </p:nvPr>
        </p:nvSpPr>
        <p:spPr>
          <a:xfrm>
            <a:off x="311700" y="1947075"/>
            <a:ext cx="8520600" cy="13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80"/>
              <a:t>Round Robin</a:t>
            </a:r>
            <a:endParaRPr sz="448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Round Robin</a:t>
            </a:r>
            <a:endParaRPr/>
          </a:p>
        </p:txBody>
      </p:sp>
      <p:sp>
        <p:nvSpPr>
          <p:cNvPr id="531" name="Google Shape;531;p76"/>
          <p:cNvSpPr txBox="1">
            <a:spLocks noGrp="1"/>
          </p:cNvSpPr>
          <p:nvPr>
            <p:ph type="body" idx="1"/>
          </p:nvPr>
        </p:nvSpPr>
        <p:spPr>
          <a:xfrm>
            <a:off x="311700" y="1648550"/>
            <a:ext cx="4838100" cy="29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basic idea is simple: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0"/>
              <a:t>Instead of running jobs to completion, 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0"/>
              <a:t>RR runs a job for a </a:t>
            </a:r>
            <a:r>
              <a:rPr lang="en" b="0" u="sng"/>
              <a:t>time slice</a:t>
            </a:r>
            <a:r>
              <a:rPr lang="en" b="0"/>
              <a:t> (sometimes called a </a:t>
            </a:r>
            <a:r>
              <a:rPr lang="en" b="0" u="sng"/>
              <a:t>scheduling quantum</a:t>
            </a:r>
            <a:r>
              <a:rPr lang="en" b="0"/>
              <a:t>),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0"/>
              <a:t>then switches to the next job in the run queue.</a:t>
            </a:r>
            <a:endParaRPr b="0"/>
          </a:p>
        </p:txBody>
      </p:sp>
      <p:sp>
        <p:nvSpPr>
          <p:cNvPr id="532" name="Google Shape;532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pic>
        <p:nvPicPr>
          <p:cNvPr id="533" name="Google Shape;53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821" y="1508446"/>
            <a:ext cx="2856875" cy="271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Round Robin</a:t>
            </a:r>
            <a:endParaRPr/>
          </a:p>
        </p:txBody>
      </p:sp>
      <p:sp>
        <p:nvSpPr>
          <p:cNvPr id="539" name="Google Shape;539;p77"/>
          <p:cNvSpPr txBox="1">
            <a:spLocks noGrp="1"/>
          </p:cNvSpPr>
          <p:nvPr>
            <p:ph type="body" idx="1"/>
          </p:nvPr>
        </p:nvSpPr>
        <p:spPr>
          <a:xfrm>
            <a:off x="311700" y="2775525"/>
            <a:ext cx="8520600" cy="21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To understand RR in more detail, let’s look at an example. Assume three jobs A, B, and C arrive at the same time in the system, and that they each wish to run for 5 seconds.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0"/>
          </a:p>
        </p:txBody>
      </p:sp>
      <p:sp>
        <p:nvSpPr>
          <p:cNvPr id="540" name="Google Shape;540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pic>
        <p:nvPicPr>
          <p:cNvPr id="541" name="Google Shape;54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0023" y="954148"/>
            <a:ext cx="1783951" cy="169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8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Round Robin</a:t>
            </a:r>
            <a:endParaRPr/>
          </a:p>
        </p:txBody>
      </p:sp>
      <p:sp>
        <p:nvSpPr>
          <p:cNvPr id="547" name="Google Shape;547;p78"/>
          <p:cNvSpPr txBox="1">
            <a:spLocks noGrp="1"/>
          </p:cNvSpPr>
          <p:nvPr>
            <p:ph type="body" idx="1"/>
          </p:nvPr>
        </p:nvSpPr>
        <p:spPr>
          <a:xfrm>
            <a:off x="311700" y="2775525"/>
            <a:ext cx="8520600" cy="21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To understand RR in more detail, let’s look at an example. Assume three jobs A, B, and C arrive at the same time in the system, and that they each wish to run for 5 seconds.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An SJF scheduler runs each job to completion before running another.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0"/>
          </a:p>
        </p:txBody>
      </p:sp>
      <p:sp>
        <p:nvSpPr>
          <p:cNvPr id="548" name="Google Shape;548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pic>
        <p:nvPicPr>
          <p:cNvPr id="549" name="Google Shape;54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725" y="827325"/>
            <a:ext cx="3998975" cy="16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9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Round Robin</a:t>
            </a:r>
            <a:endParaRPr/>
          </a:p>
        </p:txBody>
      </p:sp>
      <p:sp>
        <p:nvSpPr>
          <p:cNvPr id="555" name="Google Shape;555;p79"/>
          <p:cNvSpPr txBox="1">
            <a:spLocks noGrp="1"/>
          </p:cNvSpPr>
          <p:nvPr>
            <p:ph type="body" idx="1"/>
          </p:nvPr>
        </p:nvSpPr>
        <p:spPr>
          <a:xfrm>
            <a:off x="311700" y="2775525"/>
            <a:ext cx="8520600" cy="21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To understand RR in more detail, let’s look at an example. Assume three jobs A, B, and C arrive at the same time in the system, and that they each wish to run for 5 seconds.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0"/>
              <a:t>An SJF scheduler runs each job to completion before running another.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In contrast, RR with a time-slice of 1 second would cycle through the jobs quickly.</a:t>
            </a:r>
            <a:endParaRPr/>
          </a:p>
        </p:txBody>
      </p:sp>
      <p:sp>
        <p:nvSpPr>
          <p:cNvPr id="556" name="Google Shape;556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pic>
        <p:nvPicPr>
          <p:cNvPr id="557" name="Google Shape;55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725" y="827325"/>
            <a:ext cx="3998975" cy="16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3425" y="866575"/>
            <a:ext cx="4358466" cy="160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80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Round Robin</a:t>
            </a:r>
            <a:endParaRPr/>
          </a:p>
        </p:txBody>
      </p:sp>
      <p:sp>
        <p:nvSpPr>
          <p:cNvPr id="564" name="Google Shape;564;p80"/>
          <p:cNvSpPr txBox="1">
            <a:spLocks noGrp="1"/>
          </p:cNvSpPr>
          <p:nvPr>
            <p:ph type="body" idx="1"/>
          </p:nvPr>
        </p:nvSpPr>
        <p:spPr>
          <a:xfrm>
            <a:off x="311700" y="2775525"/>
            <a:ext cx="8520600" cy="21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response time for RR: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Average response time for SJF: </a:t>
            </a:r>
            <a:endParaRPr/>
          </a:p>
        </p:txBody>
      </p:sp>
      <p:sp>
        <p:nvSpPr>
          <p:cNvPr id="565" name="Google Shape;565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pic>
        <p:nvPicPr>
          <p:cNvPr id="566" name="Google Shape;56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725" y="827325"/>
            <a:ext cx="3998975" cy="16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3425" y="866575"/>
            <a:ext cx="4358466" cy="160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1074" y="2701400"/>
            <a:ext cx="2318226" cy="65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11075" y="3785625"/>
            <a:ext cx="2133307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1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RR: Is the grass always greener on the other side?</a:t>
            </a:r>
            <a:endParaRPr/>
          </a:p>
        </p:txBody>
      </p:sp>
      <p:sp>
        <p:nvSpPr>
          <p:cNvPr id="575" name="Google Shape;575;p81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RR does well for </a:t>
            </a:r>
            <a:r>
              <a:rPr lang="en" b="0" u="sng"/>
              <a:t>response time</a:t>
            </a:r>
            <a:r>
              <a:rPr lang="en" b="0"/>
              <a:t>.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0"/>
              <a:t>The shorter the time slice, the better it is for RR.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0"/>
          </a:p>
        </p:txBody>
      </p:sp>
      <p:sp>
        <p:nvSpPr>
          <p:cNvPr id="576" name="Google Shape;576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pic>
        <p:nvPicPr>
          <p:cNvPr id="577" name="Google Shape;57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5675" y="2959575"/>
            <a:ext cx="3304016" cy="209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2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RR: Is the grass always greener on the other side?</a:t>
            </a:r>
            <a:endParaRPr/>
          </a:p>
        </p:txBody>
      </p:sp>
      <p:sp>
        <p:nvSpPr>
          <p:cNvPr id="583" name="Google Shape;583;p82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RR does well for </a:t>
            </a:r>
            <a:r>
              <a:rPr lang="en" b="0" u="sng"/>
              <a:t>response time</a:t>
            </a:r>
            <a:r>
              <a:rPr lang="en" b="0"/>
              <a:t>.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0"/>
              <a:t>The shorter the time slice, the better it is for RR.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But, what about the overhead of a context switch?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0"/>
          </a:p>
        </p:txBody>
      </p:sp>
      <p:sp>
        <p:nvSpPr>
          <p:cNvPr id="584" name="Google Shape;584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pic>
        <p:nvPicPr>
          <p:cNvPr id="585" name="Google Shape;58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5675" y="2959575"/>
            <a:ext cx="3304016" cy="209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83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RR: Is the grass always greener on the other side?</a:t>
            </a:r>
            <a:endParaRPr/>
          </a:p>
        </p:txBody>
      </p:sp>
      <p:sp>
        <p:nvSpPr>
          <p:cNvPr id="591" name="Google Shape;591;p83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RR does well for </a:t>
            </a:r>
            <a:r>
              <a:rPr lang="en" b="0" u="sng"/>
              <a:t>response time</a:t>
            </a:r>
            <a:r>
              <a:rPr lang="en" b="0"/>
              <a:t>.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0"/>
              <a:t>The shorter the time slice, the better it is for RR.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But, what about the overhead of a context switch?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0"/>
              <a:t>A context switch is expensive, so we need to be careful here.</a:t>
            </a:r>
            <a:br>
              <a:rPr lang="en" b="0"/>
            </a:br>
            <a:r>
              <a:rPr lang="en" b="0"/>
              <a:t>In other words, shorter time slice means </a:t>
            </a:r>
            <a:r>
              <a:rPr lang="en" b="0" i="1"/>
              <a:t>context switch dominates performance</a:t>
            </a:r>
            <a:r>
              <a:rPr lang="en" b="0"/>
              <a:t>.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0"/>
              <a:t>And, what about </a:t>
            </a:r>
            <a:r>
              <a:rPr lang="en" b="0" u="sng"/>
              <a:t>turnaround time</a:t>
            </a:r>
            <a:r>
              <a:rPr lang="en" b="0"/>
              <a:t>?</a:t>
            </a:r>
            <a:endParaRPr b="0"/>
          </a:p>
        </p:txBody>
      </p:sp>
      <p:sp>
        <p:nvSpPr>
          <p:cNvPr id="592" name="Google Shape;592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pic>
        <p:nvPicPr>
          <p:cNvPr id="593" name="Google Shape;59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5675" y="2959575"/>
            <a:ext cx="3304016" cy="209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8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Round Robin: Turnaround</a:t>
            </a:r>
            <a:endParaRPr/>
          </a:p>
        </p:txBody>
      </p:sp>
      <p:sp>
        <p:nvSpPr>
          <p:cNvPr id="599" name="Google Shape;599;p84"/>
          <p:cNvSpPr txBox="1">
            <a:spLocks noGrp="1"/>
          </p:cNvSpPr>
          <p:nvPr>
            <p:ph type="body" idx="1"/>
          </p:nvPr>
        </p:nvSpPr>
        <p:spPr>
          <a:xfrm>
            <a:off x="311700" y="2775525"/>
            <a:ext cx="8520600" cy="21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A, B, and C, each with running times of 5 seconds, arrive at the same time, and RR is the scheduler with a (long) 1-second time slice.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0"/>
              <a:t>We can see from the picture above that A finishes at 13, B at 14, and C at 15, for an average of 14. Pretty awful! (SJF is 10)</a:t>
            </a:r>
            <a:endParaRPr b="0"/>
          </a:p>
        </p:txBody>
      </p:sp>
      <p:sp>
        <p:nvSpPr>
          <p:cNvPr id="600" name="Google Shape;600;p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pic>
        <p:nvPicPr>
          <p:cNvPr id="601" name="Google Shape;60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725" y="827325"/>
            <a:ext cx="3998975" cy="16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3425" y="866575"/>
            <a:ext cx="4358466" cy="160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84" descr="CodeCogsEqn (1)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9850" y="275925"/>
            <a:ext cx="4061300" cy="2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42450"/>
            <a:ext cx="8839200" cy="205858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85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Punch Line</a:t>
            </a:r>
            <a:endParaRPr/>
          </a:p>
        </p:txBody>
      </p:sp>
      <p:sp>
        <p:nvSpPr>
          <p:cNvPr id="609" name="Google Shape;609;p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More generally, any policy (such as RR) that is fair, i.e., that evenly divides the CPU among active processes on a small time scale, will perform poorly on metrics such as turnaround time.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0"/>
          </a:p>
        </p:txBody>
      </p:sp>
      <p:sp>
        <p:nvSpPr>
          <p:cNvPr id="610" name="Google Shape;610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8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Punch Line</a:t>
            </a:r>
            <a:endParaRPr/>
          </a:p>
        </p:txBody>
      </p:sp>
      <p:sp>
        <p:nvSpPr>
          <p:cNvPr id="616" name="Google Shape;616;p8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More generally, any policy (such as RR) that is fair, i.e., that evenly divides the CPU among active processes on a small time scale, will perform poorly on metrics such as turnaround time.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Indeed, this is an inherent trade-off: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0"/>
          </a:p>
        </p:txBody>
      </p:sp>
      <p:sp>
        <p:nvSpPr>
          <p:cNvPr id="617" name="Google Shape;617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87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Punch Line</a:t>
            </a:r>
            <a:endParaRPr/>
          </a:p>
        </p:txBody>
      </p:sp>
      <p:sp>
        <p:nvSpPr>
          <p:cNvPr id="623" name="Google Shape;623;p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More generally, any policy (such as RR) that is fair, i.e., that evenly divides the CPU among active processes on a small time scale, will perform poorly on metrics such as turnaround time.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Indeed, this is an inherent trade-off: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b="0"/>
              <a:t>if you are willing to be unfair, you can run shorter jobs to completion, but at the cost of response time.</a:t>
            </a:r>
            <a:endParaRPr b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0"/>
              <a:t>if you instead value fairness, response time is lowered, but at the cost of turnaround time. This type of trade-off is common in systems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you can’t have your cake and eat it too!</a:t>
            </a:r>
            <a:endParaRPr/>
          </a:p>
        </p:txBody>
      </p:sp>
      <p:sp>
        <p:nvSpPr>
          <p:cNvPr id="624" name="Google Shape;624;p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88"/>
          <p:cNvPicPr preferRelativeResize="0"/>
          <p:nvPr/>
        </p:nvPicPr>
        <p:blipFill rotWithShape="1">
          <a:blip r:embed="rId3">
            <a:alphaModFix amt="80000"/>
          </a:blip>
          <a:srcRect/>
          <a:stretch/>
        </p:blipFill>
        <p:spPr>
          <a:xfrm>
            <a:off x="0" y="0"/>
            <a:ext cx="9144005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88"/>
          <p:cNvSpPr txBox="1">
            <a:spLocks noGrp="1"/>
          </p:cNvSpPr>
          <p:nvPr>
            <p:ph type="body" idx="1"/>
          </p:nvPr>
        </p:nvSpPr>
        <p:spPr>
          <a:xfrm>
            <a:off x="803250" y="1372425"/>
            <a:ext cx="7537500" cy="28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/>
              <a:t>You can’t have your cake and eat it too!</a:t>
            </a:r>
            <a:endParaRPr sz="2800" b="1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2800" b="1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800" b="1"/>
              <a:t>But, is there a way we can have at least half?</a:t>
            </a:r>
            <a:endParaRPr sz="2800" b="1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800"/>
              <a:t> </a:t>
            </a:r>
            <a:endParaRPr sz="2800"/>
          </a:p>
        </p:txBody>
      </p:sp>
      <p:sp>
        <p:nvSpPr>
          <p:cNvPr id="631" name="Google Shape;631;p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89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</a:t>
            </a:r>
            <a:endParaRPr/>
          </a:p>
        </p:txBody>
      </p:sp>
      <p:pic>
        <p:nvPicPr>
          <p:cNvPr id="637" name="Google Shape;63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550" y="-22813"/>
            <a:ext cx="9225101" cy="51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Workload Assumptions</a:t>
            </a:r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First, we want to make some simplifying assumptions about running processes</a:t>
            </a:r>
            <a:br>
              <a:rPr lang="en" b="0"/>
            </a:br>
            <a:r>
              <a:rPr lang="en" b="0"/>
              <a:t>	</a:t>
            </a:r>
            <a:r>
              <a:rPr lang="en"/>
              <a:t>This is typically referred to as </a:t>
            </a:r>
            <a:r>
              <a:rPr lang="en" u="sng"/>
              <a:t>the workload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Workload Assumptions</a:t>
            </a:r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First, we want to make some simplifying assumptions about running processes</a:t>
            </a:r>
            <a:br>
              <a:rPr lang="en" b="0"/>
            </a:br>
            <a:r>
              <a:rPr lang="en"/>
              <a:t>	This is typically referred to as </a:t>
            </a:r>
            <a:r>
              <a:rPr lang="en" u="sng"/>
              <a:t>the workload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0"/>
              <a:t>Simplified assumptions about running processes (often called </a:t>
            </a:r>
            <a:r>
              <a:rPr lang="en" b="0" u="sng"/>
              <a:t>jobs</a:t>
            </a:r>
            <a:r>
              <a:rPr lang="en" b="0"/>
              <a:t>):</a:t>
            </a:r>
            <a:endParaRPr b="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0"/>
          </a:p>
        </p:txBody>
      </p:sp>
      <p:sp>
        <p:nvSpPr>
          <p:cNvPr id="139" name="Google Shape;13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im Richards Styl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A61C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4098</Words>
  <Application>Microsoft Macintosh PowerPoint</Application>
  <PresentationFormat>On-screen Show (16:9)</PresentationFormat>
  <Paragraphs>388</Paragraphs>
  <Slides>74</Slides>
  <Notes>74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8" baseType="lpstr">
      <vt:lpstr>Lato</vt:lpstr>
      <vt:lpstr>Arial</vt:lpstr>
      <vt:lpstr>Lato Light</vt:lpstr>
      <vt:lpstr>Tim Richards Style</vt:lpstr>
      <vt:lpstr>377 Operating Systems</vt:lpstr>
      <vt:lpstr>Scheduling: Introduction</vt:lpstr>
      <vt:lpstr>Scheduling: Introduction</vt:lpstr>
      <vt:lpstr>Scheduling: Introduction</vt:lpstr>
      <vt:lpstr>Scheduling: Origins</vt:lpstr>
      <vt:lpstr>Scheduling: Origins</vt:lpstr>
      <vt:lpstr>PowerPoint Presentation</vt:lpstr>
      <vt:lpstr>Workload Assumptions</vt:lpstr>
      <vt:lpstr>Workload Assumptions</vt:lpstr>
      <vt:lpstr>Workload Assumptions</vt:lpstr>
      <vt:lpstr>Workload Assumptions</vt:lpstr>
      <vt:lpstr>Workload Assumptions</vt:lpstr>
      <vt:lpstr>Workload Assumptions</vt:lpstr>
      <vt:lpstr>Workload Assumptions</vt:lpstr>
      <vt:lpstr>Workload Assumptions</vt:lpstr>
      <vt:lpstr>Scheduling Metrics</vt:lpstr>
      <vt:lpstr>Scheduling Metrics</vt:lpstr>
      <vt:lpstr>Scheduling Metrics</vt:lpstr>
      <vt:lpstr>Scheduling Metrics</vt:lpstr>
      <vt:lpstr>Scheduling Metrics</vt:lpstr>
      <vt:lpstr>Scheduling Metrics</vt:lpstr>
      <vt:lpstr>Scheduling Metrics</vt:lpstr>
      <vt:lpstr>First In, First Out (FIFO)</vt:lpstr>
      <vt:lpstr>First In, First Out (FIFO)</vt:lpstr>
      <vt:lpstr>Example 1: First In, First Out (FIFO)</vt:lpstr>
      <vt:lpstr>Example 1: First In, First Out (FIFO)</vt:lpstr>
      <vt:lpstr>Example 1: First In, First Out (FIFO)</vt:lpstr>
      <vt:lpstr>Workload Assumptions</vt:lpstr>
      <vt:lpstr>Example 1: First In, First Out (FIFO)</vt:lpstr>
      <vt:lpstr>Question?</vt:lpstr>
      <vt:lpstr>Answer!</vt:lpstr>
      <vt:lpstr>Convoy Effect</vt:lpstr>
      <vt:lpstr>PowerPoint Presentation</vt:lpstr>
      <vt:lpstr>Shortest Job First</vt:lpstr>
      <vt:lpstr>Example 1: Shortest Job First (SJF)</vt:lpstr>
      <vt:lpstr>Example 1: Shortest Job First (SJF)</vt:lpstr>
      <vt:lpstr>Example 1: Shortest Job First (SJF)</vt:lpstr>
      <vt:lpstr>Workload Assumptions</vt:lpstr>
      <vt:lpstr>Shortest Job First (SJF): Assumptions</vt:lpstr>
      <vt:lpstr>Shortest Job First Problem</vt:lpstr>
      <vt:lpstr>PowerPoint Presentation</vt:lpstr>
      <vt:lpstr>Shortest Time to Completion First</vt:lpstr>
      <vt:lpstr>Workload Assumptions</vt:lpstr>
      <vt:lpstr>Shortest Time to Completion First (STCF)</vt:lpstr>
      <vt:lpstr>STCF Example #1</vt:lpstr>
      <vt:lpstr>STCF Example #1</vt:lpstr>
      <vt:lpstr>STCF Example #1</vt:lpstr>
      <vt:lpstr>A New Metric: Response Time</vt:lpstr>
      <vt:lpstr>A New Metric: Response Time</vt:lpstr>
      <vt:lpstr>A New Metric: Response Time</vt:lpstr>
      <vt:lpstr>A New Metric: Response Time</vt:lpstr>
      <vt:lpstr>Response Time Definition</vt:lpstr>
      <vt:lpstr>Response Time Definition</vt:lpstr>
      <vt:lpstr>Response Time Definition</vt:lpstr>
      <vt:lpstr>STCF Response Time: Not so good :-(</vt:lpstr>
      <vt:lpstr>STCF Response Time: Not so good :-(</vt:lpstr>
      <vt:lpstr>STCF Response Time: Not so good :-(</vt:lpstr>
      <vt:lpstr>STCF Response Time: Not so good :-(</vt:lpstr>
      <vt:lpstr>PowerPoint Presentation</vt:lpstr>
      <vt:lpstr>Round Robin</vt:lpstr>
      <vt:lpstr>Round Robin</vt:lpstr>
      <vt:lpstr>Round Robin</vt:lpstr>
      <vt:lpstr>Round Robin</vt:lpstr>
      <vt:lpstr>Round Robin</vt:lpstr>
      <vt:lpstr>Round Robin</vt:lpstr>
      <vt:lpstr>RR: Is the grass always greener on the other side?</vt:lpstr>
      <vt:lpstr>RR: Is the grass always greener on the other side?</vt:lpstr>
      <vt:lpstr>RR: Is the grass always greener on the other side?</vt:lpstr>
      <vt:lpstr>Round Robin: Turnaround</vt:lpstr>
      <vt:lpstr>Punch Line</vt:lpstr>
      <vt:lpstr>Punch Line</vt:lpstr>
      <vt:lpstr>Punch Line</vt:lpstr>
      <vt:lpstr>PowerPoint Presentation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377 Operating Systems</dc:title>
  <cp:lastModifiedBy>Timothy Richards</cp:lastModifiedBy>
  <cp:revision>8</cp:revision>
  <dcterms:modified xsi:type="dcterms:W3CDTF">2023-02-22T20:37:48Z</dcterms:modified>
</cp:coreProperties>
</file>